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47"/>
  </p:notesMasterIdLst>
  <p:sldIdLst>
    <p:sldId id="345" r:id="rId2"/>
    <p:sldId id="382" r:id="rId3"/>
    <p:sldId id="383" r:id="rId4"/>
    <p:sldId id="307" r:id="rId5"/>
    <p:sldId id="336" r:id="rId6"/>
    <p:sldId id="337" r:id="rId7"/>
    <p:sldId id="339" r:id="rId8"/>
    <p:sldId id="306" r:id="rId9"/>
    <p:sldId id="340" r:id="rId10"/>
    <p:sldId id="384" r:id="rId11"/>
    <p:sldId id="385" r:id="rId12"/>
    <p:sldId id="386" r:id="rId13"/>
    <p:sldId id="387" r:id="rId14"/>
    <p:sldId id="324" r:id="rId15"/>
    <p:sldId id="276" r:id="rId16"/>
    <p:sldId id="323" r:id="rId17"/>
    <p:sldId id="325" r:id="rId18"/>
    <p:sldId id="326" r:id="rId19"/>
    <p:sldId id="327" r:id="rId20"/>
    <p:sldId id="329" r:id="rId21"/>
    <p:sldId id="328" r:id="rId22"/>
    <p:sldId id="330" r:id="rId23"/>
    <p:sldId id="331" r:id="rId24"/>
    <p:sldId id="332" r:id="rId25"/>
    <p:sldId id="380" r:id="rId26"/>
    <p:sldId id="388" r:id="rId27"/>
    <p:sldId id="390" r:id="rId28"/>
    <p:sldId id="389" r:id="rId29"/>
    <p:sldId id="391" r:id="rId30"/>
    <p:sldId id="402" r:id="rId31"/>
    <p:sldId id="400" r:id="rId32"/>
    <p:sldId id="40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5" r:id="rId42"/>
    <p:sldId id="403" r:id="rId43"/>
    <p:sldId id="404" r:id="rId44"/>
    <p:sldId id="379" r:id="rId45"/>
    <p:sldId id="406" r:id="rId46"/>
  </p:sldIdLst>
  <p:sldSz cx="9144000" cy="6858000" type="screen4x3"/>
  <p:notesSz cx="6858000" cy="9144000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1FF"/>
    <a:srgbClr val="0CE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5768" autoAdjust="0"/>
  </p:normalViewPr>
  <p:slideViewPr>
    <p:cSldViewPr>
      <p:cViewPr varScale="1">
        <p:scale>
          <a:sx n="93" d="100"/>
          <a:sy n="93" d="100"/>
        </p:scale>
        <p:origin x="132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55866-C109-46F5-A1A5-A583FE70736B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B43F0-FEFD-424B-AFAA-1D3C2B01CC9C}" type="slidenum">
              <a:rPr lang="be-BY" smtClean="0"/>
              <a:pPr/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37891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be-BY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D30C-D1AE-43D8-9AC8-81DD3F555E58}" type="datetimeFigureOut">
              <a:rPr lang="be-BY" smtClean="0"/>
              <a:pPr/>
              <a:t>15.10.2014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53037-F021-4FF3-B858-BD550DBF9771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e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sszengarden.com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designshack.net/articles/accessibility/tips-for-designing-for-colorblind-user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schema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2643182"/>
            <a:ext cx="7772400" cy="1428760"/>
          </a:xfrm>
        </p:spPr>
        <p:txBody>
          <a:bodyPr>
            <a:normAutofit/>
          </a:bodyPr>
          <a:lstStyle/>
          <a:p>
            <a:r>
              <a:rPr lang="en-US" b="1" dirty="0"/>
              <a:t>undefined</a:t>
            </a:r>
            <a:endParaRPr lang="be-BY" b="1" dirty="0">
              <a:latin typeface="+mn-lt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57158" y="3571876"/>
            <a:ext cx="8286808" cy="528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endParaRPr lang="be-BY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4" y="1600200"/>
            <a:ext cx="6367472" cy="4525963"/>
          </a:xfrm>
        </p:spPr>
      </p:pic>
    </p:spTree>
    <p:extLst>
      <p:ext uri="{BB962C8B-B14F-4D97-AF65-F5344CB8AC3E}">
        <p14:creationId xmlns:p14="http://schemas.microsoft.com/office/powerpoint/2010/main" val="386563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– print view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32" y="1628800"/>
            <a:ext cx="6525536" cy="3734321"/>
          </a:xfrm>
        </p:spPr>
      </p:pic>
    </p:spTree>
    <p:extLst>
      <p:ext uri="{BB962C8B-B14F-4D97-AF65-F5344CB8AC3E}">
        <p14:creationId xmlns:p14="http://schemas.microsoft.com/office/powerpoint/2010/main" val="35132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968552" cy="6855888"/>
          </a:xfrm>
        </p:spPr>
      </p:pic>
    </p:spTree>
    <p:extLst>
      <p:ext uri="{BB962C8B-B14F-4D97-AF65-F5344CB8AC3E}">
        <p14:creationId xmlns:p14="http://schemas.microsoft.com/office/powerpoint/2010/main" val="93704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52766"/>
            <a:ext cx="4608512" cy="6359084"/>
          </a:xfrm>
        </p:spPr>
      </p:pic>
    </p:spTree>
    <p:extLst>
      <p:ext uri="{BB962C8B-B14F-4D97-AF65-F5344CB8AC3E}">
        <p14:creationId xmlns:p14="http://schemas.microsoft.com/office/powerpoint/2010/main" val="391748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F:\javascipt_training\lecture1\images\ZenGarden\inde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3" y="147638"/>
            <a:ext cx="8905875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52864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hlinkClick r:id="rId2"/>
              </a:rPr>
              <a:t>http://csszengarden.com/</a:t>
            </a:r>
            <a:endParaRPr lang="en-US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775" y="700088"/>
            <a:ext cx="893445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 descr="F:\javascipt_training\lecture1\images\ZenGarden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F:\javascipt_training\lecture1\images\ZenGarden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F:\javascipt_training\lecture1\images\ZenGarden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F:\javascipt_training\lecture1\images\ZenGarden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HyperText</a:t>
            </a:r>
            <a:r>
              <a:rPr lang="en-US" dirty="0"/>
              <a:t> Markup Language?</a:t>
            </a:r>
          </a:p>
        </p:txBody>
      </p:sp>
    </p:spTree>
    <p:extLst>
      <p:ext uri="{BB962C8B-B14F-4D97-AF65-F5344CB8AC3E}">
        <p14:creationId xmlns:p14="http://schemas.microsoft.com/office/powerpoint/2010/main" val="330016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F:\javascipt_training\lecture1\images\ZenGarden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F:\javascipt_training\lecture1\images\ZenGarden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F:\javascipt_training\lecture1\images\ZenGarden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F:\javascipt_training\lecture1\images\ZenGarden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571472" y="1285860"/>
            <a:ext cx="7772400" cy="3786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endParaRPr lang="be-BY" dirty="0"/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e-BY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F:\javascipt_training\lecture1\images\ZenGarden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47638"/>
            <a:ext cx="8896350" cy="65627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8229600" cy="11430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http://www.csszengarden.com/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564904"/>
            <a:ext cx="8229600" cy="1143000"/>
          </a:xfrm>
        </p:spPr>
        <p:txBody>
          <a:bodyPr/>
          <a:lstStyle/>
          <a:p>
            <a:r>
              <a:rPr lang="en-US" dirty="0" smtClean="0"/>
              <a:t>Real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6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00" y="1266529"/>
            <a:ext cx="901190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Colorblind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520" y="5664498"/>
            <a:ext cx="8435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http://www.colorhexa.com/ff0000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://designshack.net/articles/accessibility/tips-for-designing-for-colorblind-users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2199328"/>
            <a:ext cx="887853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13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javascript\photos\nasda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08720"/>
            <a:ext cx="6450013" cy="3762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javascript\photos\jap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38085"/>
            <a:ext cx="3312368" cy="64186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8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852936"/>
            <a:ext cx="8229600" cy="1143000"/>
          </a:xfrm>
        </p:spPr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509374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52864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Use proper class names</a:t>
            </a:r>
            <a:endParaRPr lang="be-BY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Прямоугольник 6"/>
          <p:cNvSpPr/>
          <p:nvPr/>
        </p:nvSpPr>
        <p:spPr>
          <a:xfrm>
            <a:off x="500034" y="3286124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</a:t>
            </a:r>
            <a:endParaRPr lang="da-DK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28728" y="1617637"/>
            <a:ext cx="6643734" cy="95410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&lt;h2 class=“</a:t>
            </a:r>
            <a:r>
              <a:rPr lang="en-US" sz="2800" dirty="0" smtClean="0">
                <a:solidFill>
                  <a:srgbClr val="C00000"/>
                </a:solidFill>
              </a:rPr>
              <a:t>red</a:t>
            </a:r>
            <a:r>
              <a:rPr lang="en-US" sz="2800" dirty="0" smtClean="0"/>
              <a:t>"&gt;Main article&lt;/h2&gt;</a:t>
            </a:r>
          </a:p>
          <a:p>
            <a:r>
              <a:rPr lang="en-US" sz="2800" dirty="0" smtClean="0"/>
              <a:t>&lt;p class="</a:t>
            </a:r>
            <a:r>
              <a:rPr lang="en-US" sz="2800" dirty="0" smtClean="0">
                <a:solidFill>
                  <a:srgbClr val="C00000"/>
                </a:solidFill>
              </a:rPr>
              <a:t>green</a:t>
            </a:r>
            <a:r>
              <a:rPr lang="en-US" sz="2800" dirty="0" smtClean="0"/>
              <a:t>"&gt;Article summary&lt;/p&gt;</a:t>
            </a:r>
            <a:endParaRPr lang="da-DK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428728" y="4143380"/>
            <a:ext cx="6643734" cy="95410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&lt;h2 class="</a:t>
            </a:r>
            <a:r>
              <a:rPr lang="en-US" sz="2800" dirty="0" smtClean="0">
                <a:solidFill>
                  <a:srgbClr val="C00000"/>
                </a:solidFill>
              </a:rPr>
              <a:t>title</a:t>
            </a:r>
            <a:r>
              <a:rPr lang="en-US" sz="2800" dirty="0" smtClean="0"/>
              <a:t>"&gt;Main article&lt;/h2&gt;</a:t>
            </a:r>
          </a:p>
          <a:p>
            <a:r>
              <a:rPr lang="en-US" sz="2800" dirty="0" smtClean="0"/>
              <a:t>&lt;p class="</a:t>
            </a:r>
            <a:r>
              <a:rPr lang="en-US" sz="2800" dirty="0" smtClean="0">
                <a:solidFill>
                  <a:srgbClr val="C00000"/>
                </a:solidFill>
              </a:rPr>
              <a:t>summary</a:t>
            </a:r>
            <a:r>
              <a:rPr lang="en-US" sz="2800" dirty="0" smtClean="0"/>
              <a:t>"&gt;Article summary&lt;/p&gt;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86050" y="1046133"/>
            <a:ext cx="3286148" cy="2357454"/>
            <a:chOff x="2500298" y="928670"/>
            <a:chExt cx="3286148" cy="235745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500298" y="1000108"/>
              <a:ext cx="3286148" cy="207170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3178975" y="1035843"/>
              <a:ext cx="2357454" cy="214310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1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6" y="1700808"/>
            <a:ext cx="7332811" cy="10801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24944"/>
            <a:ext cx="6668431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2" y="260462"/>
            <a:ext cx="8606066" cy="25204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717032"/>
            <a:ext cx="8718792" cy="25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en-US" dirty="0" smtClean="0"/>
              <a:t>Semantic markup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16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b="1" dirty="0"/>
              <a:t>Rich </a:t>
            </a:r>
            <a:r>
              <a:rPr lang="en-US" sz="3200" b="1" dirty="0" smtClean="0"/>
              <a:t>snippets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1219200" y="1066800"/>
            <a:ext cx="7239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/>
              <a:t>Microformats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err="1"/>
              <a:t>RDFa</a:t>
            </a:r>
            <a:r>
              <a:rPr lang="en-US" sz="2800" b="1" dirty="0"/>
              <a:t> (Resource Description Framework in attributes)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err="1" smtClean="0"/>
              <a:t>Microdata</a:t>
            </a:r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32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err="1"/>
              <a:t>M</a:t>
            </a:r>
            <a:r>
              <a:rPr lang="en-US" sz="3200" dirty="0" err="1" smtClean="0"/>
              <a:t>icroformats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066799"/>
            <a:ext cx="4309128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Кафе Ромашка </a:t>
            </a:r>
            <a:endParaRPr lang="en-US" dirty="0" smtClean="0"/>
          </a:p>
          <a:p>
            <a:r>
              <a:rPr lang="ru-RU" dirty="0" smtClean="0"/>
              <a:t>г</a:t>
            </a:r>
            <a:r>
              <a:rPr lang="ru-RU" dirty="0"/>
              <a:t>. Солнечный, просп. Романтиков, д. 21 </a:t>
            </a:r>
            <a:endParaRPr lang="en-US" dirty="0" smtClean="0"/>
          </a:p>
          <a:p>
            <a:r>
              <a:rPr lang="ru-RU" dirty="0" smtClean="0"/>
              <a:t>Телефон</a:t>
            </a:r>
            <a:r>
              <a:rPr lang="ru-RU" dirty="0"/>
              <a:t>: +7 (890) 123-45-67 </a:t>
            </a:r>
            <a:endParaRPr lang="en-US" dirty="0" smtClean="0"/>
          </a:p>
          <a:p>
            <a:r>
              <a:rPr lang="ru-RU" dirty="0" smtClean="0"/>
              <a:t>Мы </a:t>
            </a:r>
            <a:r>
              <a:rPr lang="ru-RU" dirty="0"/>
              <a:t>работаем ежедневно с 11:00 до 24:00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200400"/>
            <a:ext cx="68961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762000"/>
            <a:ext cx="9144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3015734"/>
            <a:ext cx="9144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err="1"/>
              <a:t>M</a:t>
            </a:r>
            <a:r>
              <a:rPr lang="en-US" sz="3200" dirty="0" err="1" smtClean="0"/>
              <a:t>icroformats</a:t>
            </a:r>
            <a:endParaRPr lang="en-US" sz="3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914400"/>
            <a:ext cx="71532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" y="2819400"/>
            <a:ext cx="731520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0" y="762000"/>
            <a:ext cx="9144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Yandex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2634734"/>
            <a:ext cx="160020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Yandex</a:t>
            </a:r>
            <a:r>
              <a:rPr lang="en-US" dirty="0" smtClean="0"/>
              <a:t>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23" y="642918"/>
            <a:ext cx="67151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42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err="1"/>
              <a:t>M</a:t>
            </a:r>
            <a:r>
              <a:rPr lang="en-US" sz="3200" dirty="0" err="1" smtClean="0"/>
              <a:t>icrodata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69723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9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http://schema.org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6384331" cy="34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00034" y="4071942"/>
            <a:ext cx="8143932" cy="1846659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&lt;body </a:t>
            </a:r>
            <a:r>
              <a:rPr lang="en-US" sz="1600" b="1" dirty="0" err="1" smtClean="0">
                <a:solidFill>
                  <a:schemeClr val="accent6">
                    <a:lumMod val="75000"/>
                  </a:schemeClr>
                </a:solidFill>
              </a:rPr>
              <a:t>bgcolor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Gray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       &lt;div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border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2</a:t>
            </a:r>
            <a:r>
              <a:rPr lang="en-US" sz="1600" b="1" dirty="0" smtClean="0"/>
              <a:t>" </a:t>
            </a:r>
            <a:r>
              <a:rPr lang="en-US" sz="1600" b="1" dirty="0" err="1" smtClean="0">
                <a:solidFill>
                  <a:schemeClr val="accent6">
                    <a:lumMod val="75000"/>
                  </a:schemeClr>
                </a:solidFill>
              </a:rPr>
              <a:t>bordercolor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yellow</a:t>
            </a:r>
            <a:r>
              <a:rPr lang="en-US" sz="1600" b="1" dirty="0" smtClean="0"/>
              <a:t>"&gt; </a:t>
            </a:r>
          </a:p>
          <a:p>
            <a:r>
              <a:rPr lang="en-US" sz="1600" b="1" dirty="0" smtClean="0"/>
              <a:t>             &lt;p&gt;</a:t>
            </a:r>
          </a:p>
          <a:p>
            <a:r>
              <a:rPr lang="en-US" sz="1600" b="1" dirty="0" smtClean="0"/>
              <a:t>	   &lt;</a:t>
            </a:r>
            <a:r>
              <a:rPr lang="en-US" sz="1600" b="1" dirty="0" smtClean="0">
                <a:solidFill>
                  <a:srgbClr val="FF0000"/>
                </a:solidFill>
              </a:rPr>
              <a:t>font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face</a:t>
            </a:r>
            <a:r>
              <a:rPr lang="en-US" sz="1600" b="1" dirty="0" smtClean="0"/>
              <a:t>="</a:t>
            </a:r>
            <a:r>
              <a:rPr lang="en-US" sz="1600" b="1" dirty="0" err="1" smtClean="0">
                <a:solidFill>
                  <a:srgbClr val="00B050"/>
                </a:solidFill>
              </a:rPr>
              <a:t>verdana</a:t>
            </a:r>
            <a:r>
              <a:rPr lang="en-US" sz="1600" b="1" dirty="0" smtClean="0"/>
              <a:t>"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US" sz="1600" b="1" dirty="0" smtClean="0"/>
              <a:t>=“</a:t>
            </a:r>
            <a:r>
              <a:rPr lang="en-US" sz="1600" b="1" dirty="0" smtClean="0">
                <a:solidFill>
                  <a:srgbClr val="00B050"/>
                </a:solidFill>
              </a:rPr>
              <a:t>white</a:t>
            </a:r>
            <a:r>
              <a:rPr lang="en-US" sz="1600" b="1" dirty="0" smtClean="0"/>
              <a:t>"&gt;Divide et </a:t>
            </a:r>
            <a:r>
              <a:rPr lang="en-US" sz="1600" b="1" dirty="0" err="1" smtClean="0"/>
              <a:t>impera</a:t>
            </a:r>
            <a:r>
              <a:rPr lang="en-US" sz="1600" b="1" dirty="0" smtClean="0"/>
              <a:t>&lt;/</a:t>
            </a:r>
            <a:r>
              <a:rPr lang="en-US" sz="1600" b="1" dirty="0" smtClean="0">
                <a:solidFill>
                  <a:srgbClr val="FF0000"/>
                </a:solidFill>
              </a:rPr>
              <a:t>font</a:t>
            </a:r>
            <a:r>
              <a:rPr lang="en-US" sz="1600" b="1" dirty="0" smtClean="0"/>
              <a:t>&gt;</a:t>
            </a:r>
          </a:p>
          <a:p>
            <a:r>
              <a:rPr lang="en-US" sz="1600" b="1" dirty="0" smtClean="0"/>
              <a:t>            &lt;/p&gt; </a:t>
            </a:r>
          </a:p>
          <a:p>
            <a:r>
              <a:rPr lang="en-US" sz="1600" b="1" dirty="0" smtClean="0"/>
              <a:t>       &lt;/div&gt; </a:t>
            </a:r>
          </a:p>
          <a:p>
            <a:r>
              <a:rPr lang="en-US" sz="1600" b="1" dirty="0" smtClean="0"/>
              <a:t>&lt;/body&gt;</a:t>
            </a:r>
            <a:endParaRPr lang="en-US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18"/>
            <a:ext cx="48577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1" y="404664"/>
            <a:ext cx="7804018" cy="5832648"/>
          </a:xfrm>
        </p:spPr>
      </p:pic>
    </p:spTree>
    <p:extLst>
      <p:ext uri="{BB962C8B-B14F-4D97-AF65-F5344CB8AC3E}">
        <p14:creationId xmlns:p14="http://schemas.microsoft.com/office/powerpoint/2010/main" val="39392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en-US" dirty="0" smtClean="0"/>
              <a:t>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0688"/>
            <a:ext cx="7272808" cy="5058979"/>
          </a:xfrm>
        </p:spPr>
      </p:pic>
    </p:spTree>
    <p:extLst>
      <p:ext uri="{BB962C8B-B14F-4D97-AF65-F5344CB8AC3E}">
        <p14:creationId xmlns:p14="http://schemas.microsoft.com/office/powerpoint/2010/main" val="28264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48680"/>
            <a:ext cx="7200800" cy="5008890"/>
          </a:xfrm>
        </p:spPr>
      </p:pic>
    </p:spTree>
    <p:extLst>
      <p:ext uri="{BB962C8B-B14F-4D97-AF65-F5344CB8AC3E}">
        <p14:creationId xmlns:p14="http://schemas.microsoft.com/office/powerpoint/2010/main" val="9922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443038"/>
            <a:ext cx="791527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Real content (TODO)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2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18"/>
            <a:ext cx="48577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00034" y="4143380"/>
            <a:ext cx="8143932" cy="1323439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&lt;body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sz="1600" b="1" dirty="0" smtClean="0"/>
              <a:t>="</a:t>
            </a:r>
            <a:r>
              <a:rPr lang="en-US" sz="1600" b="1" dirty="0" smtClean="0">
                <a:solidFill>
                  <a:srgbClr val="7030A0"/>
                </a:solidFill>
              </a:rPr>
              <a:t>background-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>
                <a:solidFill>
                  <a:srgbClr val="00B050"/>
                </a:solidFill>
              </a:rPr>
              <a:t>Gray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       &lt;div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sz="1600" b="1" dirty="0" smtClean="0"/>
              <a:t>="</a:t>
            </a:r>
            <a:r>
              <a:rPr lang="en-US" sz="1600" b="1" dirty="0" smtClean="0">
                <a:solidFill>
                  <a:srgbClr val="7030A0"/>
                </a:solidFill>
              </a:rPr>
              <a:t>border:</a:t>
            </a:r>
            <a:r>
              <a:rPr lang="en-US" sz="1600" b="1" dirty="0" smtClean="0">
                <a:solidFill>
                  <a:srgbClr val="00B050"/>
                </a:solidFill>
              </a:rPr>
              <a:t>2px yellow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              &lt;p </a:t>
            </a: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style</a:t>
            </a:r>
            <a:r>
              <a:rPr lang="en-US" sz="1600" b="1" dirty="0" smtClean="0"/>
              <a:t>="</a:t>
            </a:r>
            <a:r>
              <a:rPr lang="en-US" sz="1600" b="1" dirty="0" smtClean="0">
                <a:solidFill>
                  <a:srgbClr val="7030A0"/>
                </a:solidFill>
              </a:rPr>
              <a:t>font-</a:t>
            </a:r>
            <a:r>
              <a:rPr lang="en-US" sz="1600" b="1" dirty="0" err="1" smtClean="0">
                <a:solidFill>
                  <a:srgbClr val="7030A0"/>
                </a:solidFill>
              </a:rPr>
              <a:t>family:</a:t>
            </a:r>
            <a:r>
              <a:rPr lang="en-US" sz="1600" b="1" dirty="0" err="1" smtClean="0">
                <a:solidFill>
                  <a:srgbClr val="00B050"/>
                </a:solidFill>
              </a:rPr>
              <a:t>verdana</a:t>
            </a:r>
            <a:r>
              <a:rPr lang="en-US" sz="1600" b="1" dirty="0" smtClean="0">
                <a:solidFill>
                  <a:srgbClr val="00B050"/>
                </a:solidFill>
              </a:rPr>
              <a:t>; 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>
                <a:solidFill>
                  <a:srgbClr val="00B050"/>
                </a:solidFill>
              </a:rPr>
              <a:t>white</a:t>
            </a:r>
            <a:r>
              <a:rPr lang="en-US" sz="1600" b="1" dirty="0" smtClean="0"/>
              <a:t>"&gt;Divide et </a:t>
            </a:r>
            <a:r>
              <a:rPr lang="en-US" sz="1600" b="1" dirty="0" err="1" smtClean="0"/>
              <a:t>impera</a:t>
            </a:r>
            <a:r>
              <a:rPr lang="en-US" sz="1600" b="1" dirty="0" smtClean="0"/>
              <a:t>&lt;/p&gt; </a:t>
            </a:r>
          </a:p>
          <a:p>
            <a:r>
              <a:rPr lang="en-US" sz="1600" b="1" dirty="0" smtClean="0"/>
              <a:t>      &lt;/div&gt;</a:t>
            </a:r>
          </a:p>
          <a:p>
            <a:r>
              <a:rPr lang="en-US" sz="1600" b="1" dirty="0" smtClean="0"/>
              <a:t>&lt;/body&gt;</a:t>
            </a:r>
            <a:endParaRPr lang="en-US" sz="1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642918"/>
            <a:ext cx="4857750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00034" y="3286124"/>
            <a:ext cx="8143932" cy="3046988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/>
              <a:t>&lt;head&gt; </a:t>
            </a:r>
          </a:p>
          <a:p>
            <a:r>
              <a:rPr lang="en-US" sz="1600" b="1" dirty="0" smtClean="0"/>
              <a:t>      &lt;style type="text/</a:t>
            </a:r>
            <a:r>
              <a:rPr lang="en-US" sz="1600" b="1" dirty="0" err="1" smtClean="0"/>
              <a:t>css</a:t>
            </a:r>
            <a:r>
              <a:rPr lang="en-US" sz="1600" b="1" dirty="0" smtClean="0"/>
              <a:t>"&gt;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body</a:t>
            </a:r>
            <a:r>
              <a:rPr lang="en-US" sz="1600" b="1" dirty="0" smtClean="0"/>
              <a:t> { </a:t>
            </a:r>
            <a:r>
              <a:rPr lang="en-US" sz="1600" b="1" dirty="0" smtClean="0">
                <a:solidFill>
                  <a:srgbClr val="7030A0"/>
                </a:solidFill>
              </a:rPr>
              <a:t>background-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>
                <a:solidFill>
                  <a:schemeClr val="tx1"/>
                </a:solidFill>
              </a:rPr>
              <a:t>Gray</a:t>
            </a:r>
            <a:r>
              <a:rPr lang="en-US" sz="1600" b="1" dirty="0" smtClean="0"/>
              <a:t>; }  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div</a:t>
            </a:r>
            <a:r>
              <a:rPr lang="en-US" sz="1600" b="1" dirty="0" smtClean="0"/>
              <a:t> { </a:t>
            </a:r>
            <a:r>
              <a:rPr lang="en-US" sz="1600" b="1" dirty="0" smtClean="0">
                <a:solidFill>
                  <a:srgbClr val="7030A0"/>
                </a:solidFill>
              </a:rPr>
              <a:t>border:</a:t>
            </a:r>
            <a:r>
              <a:rPr lang="en-US" sz="1600" b="1" dirty="0" smtClean="0"/>
              <a:t>2px yellow; } </a:t>
            </a:r>
          </a:p>
          <a:p>
            <a:r>
              <a:rPr lang="en-US" sz="1600" b="1" dirty="0" smtClean="0"/>
              <a:t>	</a:t>
            </a:r>
            <a:r>
              <a:rPr lang="en-US" sz="1600" b="1" dirty="0" smtClean="0">
                <a:solidFill>
                  <a:srgbClr val="FF0000"/>
                </a:solidFill>
              </a:rPr>
              <a:t>p</a:t>
            </a:r>
            <a:r>
              <a:rPr lang="en-US" sz="1600" b="1" dirty="0" smtClean="0"/>
              <a:t> { </a:t>
            </a:r>
            <a:r>
              <a:rPr lang="en-US" sz="1600" b="1" dirty="0" smtClean="0">
                <a:solidFill>
                  <a:srgbClr val="7030A0"/>
                </a:solidFill>
              </a:rPr>
              <a:t>font-</a:t>
            </a:r>
            <a:r>
              <a:rPr lang="en-US" sz="1600" b="1" dirty="0" err="1" smtClean="0">
                <a:solidFill>
                  <a:srgbClr val="7030A0"/>
                </a:solidFill>
              </a:rPr>
              <a:t>family:</a:t>
            </a:r>
            <a:r>
              <a:rPr lang="en-US" sz="1600" b="1" dirty="0" err="1" smtClean="0"/>
              <a:t>verdana</a:t>
            </a:r>
            <a:r>
              <a:rPr lang="en-US" sz="1600" b="1" dirty="0" smtClean="0"/>
              <a:t>; </a:t>
            </a:r>
            <a:r>
              <a:rPr lang="en-US" sz="1600" b="1" dirty="0" err="1" smtClean="0">
                <a:solidFill>
                  <a:srgbClr val="7030A0"/>
                </a:solidFill>
              </a:rPr>
              <a:t>color:</a:t>
            </a:r>
            <a:r>
              <a:rPr lang="en-US" sz="1600" b="1" dirty="0" err="1" smtClean="0"/>
              <a:t>white</a:t>
            </a:r>
            <a:r>
              <a:rPr lang="en-US" sz="1600" b="1" dirty="0" smtClean="0"/>
              <a:t>; }     </a:t>
            </a:r>
          </a:p>
          <a:p>
            <a:r>
              <a:rPr lang="en-US" sz="1600" b="1" dirty="0" smtClean="0"/>
              <a:t>      &lt;/style&gt; </a:t>
            </a:r>
          </a:p>
          <a:p>
            <a:r>
              <a:rPr lang="en-US" sz="1600" b="1" dirty="0" smtClean="0"/>
              <a:t>&lt;/head&gt; </a:t>
            </a:r>
          </a:p>
          <a:p>
            <a:r>
              <a:rPr lang="en-US" sz="1600" b="1" dirty="0" smtClean="0"/>
              <a:t>&lt;body&gt; </a:t>
            </a:r>
          </a:p>
          <a:p>
            <a:r>
              <a:rPr lang="en-US" sz="1600" b="1" dirty="0" smtClean="0"/>
              <a:t>      &lt;div&gt; </a:t>
            </a:r>
          </a:p>
          <a:p>
            <a:r>
              <a:rPr lang="en-US" sz="1600" b="1" dirty="0" smtClean="0"/>
              <a:t>           &lt;p&gt;Divide et </a:t>
            </a:r>
            <a:r>
              <a:rPr lang="en-US" sz="1600" b="1" dirty="0" err="1" smtClean="0"/>
              <a:t>impera</a:t>
            </a:r>
            <a:r>
              <a:rPr lang="en-US" sz="1600" b="1" dirty="0" smtClean="0"/>
              <a:t>&lt;/p&gt;</a:t>
            </a:r>
          </a:p>
          <a:p>
            <a:r>
              <a:rPr lang="en-US" sz="1600" b="1" dirty="0" smtClean="0"/>
              <a:t>     &lt;/div&gt;</a:t>
            </a:r>
          </a:p>
          <a:p>
            <a:r>
              <a:rPr lang="en-US" sz="1600" b="1" dirty="0" smtClean="0"/>
              <a:t>&lt;/body&gt;</a:t>
            </a:r>
            <a:endParaRPr lang="en-US" sz="1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2105561"/>
            <a:ext cx="4286280" cy="1323439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dirty="0" smtClean="0"/>
              <a:t>&lt;head&gt;</a:t>
            </a:r>
          </a:p>
          <a:p>
            <a:r>
              <a:rPr lang="en-US" sz="1000" b="1" dirty="0" smtClean="0">
                <a:solidFill>
                  <a:schemeClr val="tx1"/>
                </a:solidFill>
              </a:rPr>
              <a:t>      &lt;link type="text/</a:t>
            </a:r>
            <a:r>
              <a:rPr lang="en-US" sz="1000" b="1" dirty="0" err="1" smtClean="0">
                <a:solidFill>
                  <a:schemeClr val="tx1"/>
                </a:solidFill>
              </a:rPr>
              <a:t>css</a:t>
            </a:r>
            <a:r>
              <a:rPr lang="en-US" sz="1000" b="1" dirty="0" smtClean="0">
                <a:solidFill>
                  <a:schemeClr val="tx1"/>
                </a:solidFill>
              </a:rPr>
              <a:t>“ media="screen" </a:t>
            </a:r>
            <a:r>
              <a:rPr lang="en-US" sz="1000" b="1" dirty="0" err="1" smtClean="0">
                <a:solidFill>
                  <a:schemeClr val="tx1"/>
                </a:solidFill>
              </a:rPr>
              <a:t>rel</a:t>
            </a:r>
            <a:r>
              <a:rPr lang="en-US" sz="1000" b="1" dirty="0" smtClean="0">
                <a:solidFill>
                  <a:schemeClr val="tx1"/>
                </a:solidFill>
              </a:rPr>
              <a:t>="</a:t>
            </a:r>
            <a:r>
              <a:rPr lang="en-US" sz="1000" b="1" dirty="0" err="1" smtClean="0">
                <a:solidFill>
                  <a:schemeClr val="tx1"/>
                </a:solidFill>
              </a:rPr>
              <a:t>stylesheet</a:t>
            </a:r>
            <a:r>
              <a:rPr lang="en-US" sz="1000" b="1" dirty="0" smtClean="0">
                <a:solidFill>
                  <a:schemeClr val="tx1"/>
                </a:solidFill>
              </a:rPr>
              <a:t>" </a:t>
            </a:r>
            <a:r>
              <a:rPr lang="en-US" sz="1000" b="1" dirty="0" err="1" smtClean="0">
                <a:solidFill>
                  <a:schemeClr val="tx1"/>
                </a:solidFill>
              </a:rPr>
              <a:t>href</a:t>
            </a:r>
            <a:r>
              <a:rPr lang="en-US" sz="1000" b="1" dirty="0" smtClean="0">
                <a:solidFill>
                  <a:schemeClr val="tx1"/>
                </a:solidFill>
              </a:rPr>
              <a:t>="styles.css" /&gt;</a:t>
            </a:r>
            <a:endParaRPr lang="ru-RU" sz="1000" b="1" dirty="0" smtClean="0">
              <a:solidFill>
                <a:schemeClr val="tx1"/>
              </a:solidFill>
            </a:endParaRPr>
          </a:p>
          <a:p>
            <a:r>
              <a:rPr lang="en-US" sz="1000" b="1" dirty="0" smtClean="0"/>
              <a:t>&lt;/head&gt;</a:t>
            </a:r>
          </a:p>
          <a:p>
            <a:r>
              <a:rPr lang="en-US" sz="1000" b="1" dirty="0" smtClean="0"/>
              <a:t>&lt;body&gt;</a:t>
            </a:r>
          </a:p>
          <a:p>
            <a:r>
              <a:rPr lang="en-US" sz="1000" b="1" dirty="0" smtClean="0"/>
              <a:t>      &lt;div&gt;</a:t>
            </a:r>
          </a:p>
          <a:p>
            <a:r>
              <a:rPr lang="en-US" sz="1000" b="1" dirty="0" smtClean="0"/>
              <a:t>            &lt;p&gt;Divide et </a:t>
            </a:r>
            <a:r>
              <a:rPr lang="en-US" sz="1000" b="1" dirty="0" err="1" smtClean="0"/>
              <a:t>impera</a:t>
            </a:r>
            <a:r>
              <a:rPr lang="en-US" sz="1000" b="1" dirty="0" smtClean="0"/>
              <a:t>&lt;/p&gt; </a:t>
            </a:r>
          </a:p>
          <a:p>
            <a:r>
              <a:rPr lang="en-US" sz="1000" b="1" dirty="0" smtClean="0"/>
              <a:t>      &lt;/div&gt; </a:t>
            </a:r>
          </a:p>
          <a:p>
            <a:r>
              <a:rPr lang="en-US" sz="1000" b="1" dirty="0" smtClean="0"/>
              <a:t>&lt;/body&gt;</a:t>
            </a:r>
            <a:endParaRPr lang="en-US" sz="1000" b="1" dirty="0"/>
          </a:p>
        </p:txBody>
      </p:sp>
      <p:sp>
        <p:nvSpPr>
          <p:cNvPr id="8" name="Rectangle 7"/>
          <p:cNvSpPr/>
          <p:nvPr/>
        </p:nvSpPr>
        <p:spPr>
          <a:xfrm>
            <a:off x="214282" y="4232324"/>
            <a:ext cx="4286280" cy="553998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body { background-</a:t>
            </a:r>
            <a:r>
              <a:rPr lang="en-US" sz="1000" b="1" dirty="0" err="1" smtClean="0">
                <a:solidFill>
                  <a:schemeClr val="tx1"/>
                </a:solidFill>
              </a:rPr>
              <a:t>color:Gray</a:t>
            </a:r>
            <a:r>
              <a:rPr lang="en-US" sz="1000" b="1" dirty="0" smtClean="0">
                <a:solidFill>
                  <a:schemeClr val="tx1"/>
                </a:solidFill>
              </a:rPr>
              <a:t>; }  </a:t>
            </a:r>
          </a:p>
          <a:p>
            <a:r>
              <a:rPr lang="en-US" sz="1000" b="1" dirty="0" smtClean="0">
                <a:solidFill>
                  <a:schemeClr val="tx1"/>
                </a:solidFill>
              </a:rPr>
              <a:t>div { border:2px yellow; } </a:t>
            </a:r>
          </a:p>
          <a:p>
            <a:r>
              <a:rPr lang="en-US" sz="1000" b="1" dirty="0" smtClean="0">
                <a:solidFill>
                  <a:schemeClr val="tx1"/>
                </a:solidFill>
              </a:rPr>
              <a:t>p { font-</a:t>
            </a:r>
            <a:r>
              <a:rPr lang="en-US" sz="1000" b="1" dirty="0" err="1" smtClean="0">
                <a:solidFill>
                  <a:schemeClr val="tx1"/>
                </a:solidFill>
              </a:rPr>
              <a:t>family:verdana</a:t>
            </a:r>
            <a:r>
              <a:rPr lang="en-US" sz="1000" b="1" dirty="0" smtClean="0">
                <a:solidFill>
                  <a:schemeClr val="tx1"/>
                </a:solidFill>
              </a:rPr>
              <a:t>; </a:t>
            </a:r>
            <a:r>
              <a:rPr lang="en-US" sz="1000" b="1" dirty="0" err="1" smtClean="0">
                <a:solidFill>
                  <a:schemeClr val="tx1"/>
                </a:solidFill>
              </a:rPr>
              <a:t>color:white</a:t>
            </a:r>
            <a:r>
              <a:rPr lang="en-US" sz="1000" b="1" dirty="0" smtClean="0">
                <a:solidFill>
                  <a:schemeClr val="tx1"/>
                </a:solidFill>
              </a:rPr>
              <a:t>; } </a:t>
            </a:r>
            <a:r>
              <a:rPr lang="en-US" sz="1000" b="1" dirty="0" smtClean="0"/>
              <a:t>  </a:t>
            </a:r>
            <a:endParaRPr lang="en-US" sz="1000" b="1" dirty="0"/>
          </a:p>
        </p:txBody>
      </p:sp>
      <p:sp>
        <p:nvSpPr>
          <p:cNvPr id="9" name="Rectangle 8"/>
          <p:cNvSpPr/>
          <p:nvPr/>
        </p:nvSpPr>
        <p:spPr>
          <a:xfrm>
            <a:off x="3071802" y="4071942"/>
            <a:ext cx="1357322" cy="285752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71802" y="1928802"/>
            <a:ext cx="1357322" cy="285752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index.html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0" y="2357430"/>
            <a:ext cx="3629379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571472" y="571480"/>
            <a:ext cx="785818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en-US" b="1" dirty="0" smtClean="0"/>
              <a:t> &lt;</a:t>
            </a:r>
            <a:r>
              <a:rPr lang="en-US" b="1" dirty="0" smtClean="0">
                <a:solidFill>
                  <a:srgbClr val="FF0000"/>
                </a:solidFill>
              </a:rPr>
              <a:t>link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href</a:t>
            </a:r>
            <a:r>
              <a:rPr lang="en-US" b="1" dirty="0" smtClean="0"/>
              <a:t>="</a:t>
            </a:r>
            <a:r>
              <a:rPr lang="en-US" b="1" u="sng" dirty="0" smtClean="0">
                <a:solidFill>
                  <a:srgbClr val="00B050"/>
                </a:solidFill>
              </a:rPr>
              <a:t>styles.css</a:t>
            </a:r>
            <a:r>
              <a:rPr lang="en-US" b="1" dirty="0" smtClean="0"/>
              <a:t>"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type</a:t>
            </a:r>
            <a:r>
              <a:rPr lang="en-US" b="1" dirty="0" smtClean="0"/>
              <a:t>="</a:t>
            </a:r>
            <a:r>
              <a:rPr lang="en-US" b="1" dirty="0" smtClean="0">
                <a:solidFill>
                  <a:srgbClr val="00B050"/>
                </a:solidFill>
              </a:rPr>
              <a:t>text/</a:t>
            </a:r>
            <a:r>
              <a:rPr lang="en-US" b="1" dirty="0" err="1" smtClean="0">
                <a:solidFill>
                  <a:srgbClr val="00B050"/>
                </a:solidFill>
              </a:rPr>
              <a:t>css</a:t>
            </a:r>
            <a:r>
              <a:rPr lang="en-US" b="1" dirty="0" smtClean="0"/>
              <a:t>"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rel</a:t>
            </a:r>
            <a:r>
              <a:rPr lang="en-US" b="1" dirty="0" smtClean="0"/>
              <a:t>="</a:t>
            </a:r>
            <a:r>
              <a:rPr lang="en-US" b="1" dirty="0" err="1" smtClean="0">
                <a:solidFill>
                  <a:srgbClr val="00B050"/>
                </a:solidFill>
              </a:rPr>
              <a:t>stylesheet</a:t>
            </a:r>
            <a:r>
              <a:rPr lang="en-US" b="1" dirty="0" smtClean="0"/>
              <a:t>"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media</a:t>
            </a:r>
            <a:r>
              <a:rPr lang="en-US" b="1" dirty="0" smtClean="0"/>
              <a:t>="</a:t>
            </a:r>
            <a:r>
              <a:rPr lang="en-US" b="1" dirty="0" smtClean="0">
                <a:solidFill>
                  <a:srgbClr val="00B050"/>
                </a:solidFill>
              </a:rPr>
              <a:t>screen</a:t>
            </a:r>
            <a:r>
              <a:rPr lang="en-US" b="1" dirty="0" smtClean="0"/>
              <a:t>" /&gt;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>
            <a:off x="4572000" y="2214554"/>
            <a:ext cx="642942" cy="242889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F0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28596" y="1285860"/>
          <a:ext cx="807249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910"/>
                <a:gridCol w="6623584"/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latin typeface="+mj-lt"/>
                        </a:rPr>
                        <a:t>Media Type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dirty="0">
                          <a:latin typeface="+mj-lt"/>
                        </a:rPr>
                        <a:t>Description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all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all media type devices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aural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speech and sound synthesizers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 err="1">
                          <a:latin typeface="+mn-lt"/>
                        </a:rPr>
                        <a:t>braille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</a:t>
                      </a:r>
                      <a:r>
                        <a:rPr lang="en-US" sz="1500" dirty="0" err="1">
                          <a:latin typeface="+mn-lt"/>
                        </a:rPr>
                        <a:t>braille</a:t>
                      </a:r>
                      <a:r>
                        <a:rPr lang="en-US" sz="1500" dirty="0">
                          <a:latin typeface="+mn-lt"/>
                        </a:rPr>
                        <a:t> tactile feedback devices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embossed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paged </a:t>
                      </a:r>
                      <a:r>
                        <a:rPr lang="en-US" sz="1500" dirty="0" err="1">
                          <a:latin typeface="+mn-lt"/>
                        </a:rPr>
                        <a:t>braille</a:t>
                      </a:r>
                      <a:r>
                        <a:rPr lang="en-US" sz="1500" dirty="0">
                          <a:latin typeface="+mn-lt"/>
                        </a:rPr>
                        <a:t> printers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handheld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small or handheld devices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print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printers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projection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projected presentations, like slides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b="1" u="sng" dirty="0">
                          <a:latin typeface="+mn-lt"/>
                        </a:rPr>
                        <a:t>screen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computer screens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latin typeface="+mn-lt"/>
                        </a:rPr>
                        <a:t>tty</a:t>
                      </a: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media using a fixed-pitch character grid, like teletypes and terminals</a:t>
                      </a:r>
                    </a:p>
                  </a:txBody>
                  <a:tcPr marL="24482" marR="24482" marT="24482" marB="24482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 err="1">
                          <a:latin typeface="+mn-lt"/>
                        </a:rPr>
                        <a:t>tv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24482" marR="24482" marT="24482" marB="24482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 dirty="0">
                          <a:latin typeface="+mn-lt"/>
                        </a:rPr>
                        <a:t>Used for television-type devices</a:t>
                      </a:r>
                    </a:p>
                  </a:txBody>
                  <a:tcPr marL="24482" marR="24482" marT="24482" marB="24482"/>
                </a:tc>
              </a:tr>
            </a:tbl>
          </a:graphicData>
        </a:graphic>
      </p:graphicFrame>
      <p:sp>
        <p:nvSpPr>
          <p:cNvPr id="14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52864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CSS Media Types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F:\javascipt_training\lecture1\images\alv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1987" y="1035827"/>
            <a:ext cx="6381792" cy="4786346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186882" y="5862079"/>
            <a:ext cx="5265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media</a:t>
            </a:r>
            <a:r>
              <a:rPr lang="en-US" b="1" dirty="0" smtClean="0"/>
              <a:t>=“screen and </a:t>
            </a:r>
            <a:r>
              <a:rPr lang="en-US" b="1" dirty="0"/>
              <a:t>(max-device-width: 480px)"</a:t>
            </a:r>
          </a:p>
          <a:p>
            <a:r>
              <a:rPr lang="en-US" b="1" dirty="0"/>
              <a:t>media</a:t>
            </a:r>
            <a:r>
              <a:rPr lang="en-US" b="1" dirty="0" smtClean="0"/>
              <a:t>=“screen </a:t>
            </a:r>
            <a:r>
              <a:rPr lang="en-US" b="1" dirty="0"/>
              <a:t>and (</a:t>
            </a:r>
            <a:r>
              <a:rPr lang="en-US" b="1" dirty="0" err="1"/>
              <a:t>orientation:portrait</a:t>
            </a:r>
            <a:r>
              <a:rPr lang="en-US" b="1" dirty="0"/>
              <a:t>)"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4282" y="2428868"/>
            <a:ext cx="1571636" cy="1928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HTML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785918" y="285728"/>
            <a:ext cx="2357454" cy="3107553"/>
            <a:chOff x="1785918" y="285728"/>
            <a:chExt cx="2357454" cy="3107553"/>
          </a:xfrm>
        </p:grpSpPr>
        <p:sp>
          <p:nvSpPr>
            <p:cNvPr id="13" name="Rectangle 12"/>
            <p:cNvSpPr/>
            <p:nvPr/>
          </p:nvSpPr>
          <p:spPr>
            <a:xfrm>
              <a:off x="2571736" y="285728"/>
              <a:ext cx="1571636" cy="192882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screen.css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0" idx="3"/>
              <a:endCxn id="13" idx="1"/>
            </p:cNvCxnSpPr>
            <p:nvPr/>
          </p:nvCxnSpPr>
          <p:spPr>
            <a:xfrm flipV="1">
              <a:off x="1785918" y="1250141"/>
              <a:ext cx="785818" cy="2143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785918" y="2428868"/>
            <a:ext cx="2357454" cy="1928826"/>
            <a:chOff x="1785918" y="2428868"/>
            <a:chExt cx="2357454" cy="1928826"/>
          </a:xfrm>
        </p:grpSpPr>
        <p:sp>
          <p:nvSpPr>
            <p:cNvPr id="14" name="Rectangle 13"/>
            <p:cNvSpPr/>
            <p:nvPr/>
          </p:nvSpPr>
          <p:spPr>
            <a:xfrm>
              <a:off x="2571736" y="2428868"/>
              <a:ext cx="1571636" cy="192882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handheld.css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0" idx="3"/>
              <a:endCxn id="14" idx="1"/>
            </p:cNvCxnSpPr>
            <p:nvPr/>
          </p:nvCxnSpPr>
          <p:spPr>
            <a:xfrm>
              <a:off x="1785918" y="3393281"/>
              <a:ext cx="785818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785918" y="3393281"/>
            <a:ext cx="2357454" cy="3107553"/>
            <a:chOff x="1785918" y="3393281"/>
            <a:chExt cx="2357454" cy="3107553"/>
          </a:xfrm>
        </p:grpSpPr>
        <p:sp>
          <p:nvSpPr>
            <p:cNvPr id="15" name="Rectangle 14"/>
            <p:cNvSpPr/>
            <p:nvPr/>
          </p:nvSpPr>
          <p:spPr>
            <a:xfrm>
              <a:off x="2571736" y="4572008"/>
              <a:ext cx="1571636" cy="192882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print.css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0" idx="3"/>
              <a:endCxn id="15" idx="1"/>
            </p:cNvCxnSpPr>
            <p:nvPr/>
          </p:nvCxnSpPr>
          <p:spPr>
            <a:xfrm>
              <a:off x="1785918" y="3393281"/>
              <a:ext cx="785818" cy="21431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143372" y="142852"/>
            <a:ext cx="4838703" cy="2512892"/>
            <a:chOff x="4143372" y="142852"/>
            <a:chExt cx="4838703" cy="2512892"/>
          </a:xfrm>
        </p:grpSpPr>
        <p:pic>
          <p:nvPicPr>
            <p:cNvPr id="65538" name="Picture 2" descr="F:\javascipt_training\lecture1\images\MediaTypes\scree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43570" y="142852"/>
              <a:ext cx="3338505" cy="2512892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>
              <a:stCxn id="13" idx="3"/>
            </p:cNvCxnSpPr>
            <p:nvPr/>
          </p:nvCxnSpPr>
          <p:spPr>
            <a:xfrm flipV="1">
              <a:off x="4143372" y="1214422"/>
              <a:ext cx="1500198" cy="357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143372" y="2143116"/>
            <a:ext cx="4464824" cy="2500330"/>
            <a:chOff x="4143372" y="2143116"/>
            <a:chExt cx="4464824" cy="2500330"/>
          </a:xfrm>
        </p:grpSpPr>
        <p:pic>
          <p:nvPicPr>
            <p:cNvPr id="6" name="Picture 2" descr="F:\javascipt_training\lecture1\images\MediaTypes\handheld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6380" y="2143116"/>
              <a:ext cx="3321816" cy="2500330"/>
            </a:xfrm>
            <a:prstGeom prst="rect">
              <a:avLst/>
            </a:prstGeom>
            <a:noFill/>
          </p:spPr>
        </p:pic>
        <p:cxnSp>
          <p:nvCxnSpPr>
            <p:cNvPr id="34" name="Straight Arrow Connector 33"/>
            <p:cNvCxnSpPr>
              <a:endCxn id="6" idx="1"/>
            </p:cNvCxnSpPr>
            <p:nvPr/>
          </p:nvCxnSpPr>
          <p:spPr>
            <a:xfrm flipV="1">
              <a:off x="4143372" y="3393281"/>
              <a:ext cx="114300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143372" y="4214818"/>
            <a:ext cx="4214842" cy="2527255"/>
            <a:chOff x="4143372" y="4214818"/>
            <a:chExt cx="4214842" cy="2527255"/>
          </a:xfrm>
        </p:grpSpPr>
        <p:pic>
          <p:nvPicPr>
            <p:cNvPr id="7" name="Picture 2" descr="F:\javascipt_training\lecture1\images\MediaTypes\prin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00628" y="4214818"/>
              <a:ext cx="3357586" cy="2527255"/>
            </a:xfrm>
            <a:prstGeom prst="rect">
              <a:avLst/>
            </a:prstGeom>
            <a:noFill/>
          </p:spPr>
        </p:pic>
        <p:cxnSp>
          <p:nvCxnSpPr>
            <p:cNvPr id="36" name="Straight Arrow Connector 35"/>
            <p:cNvCxnSpPr>
              <a:stCxn id="15" idx="3"/>
            </p:cNvCxnSpPr>
            <p:nvPr/>
          </p:nvCxnSpPr>
          <p:spPr>
            <a:xfrm>
              <a:off x="4143372" y="5536421"/>
              <a:ext cx="857256" cy="357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4641</TotalTime>
  <Words>371</Words>
  <Application>Microsoft Office PowerPoint</Application>
  <PresentationFormat>On-screen Show (4:3)</PresentationFormat>
  <Paragraphs>118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Тема Office</vt:lpstr>
      <vt:lpstr>undefined</vt:lpstr>
      <vt:lpstr>What is HyperText Markup Language?</vt:lpstr>
      <vt:lpstr>Some history</vt:lpstr>
      <vt:lpstr>PowerPoint Presentation</vt:lpstr>
      <vt:lpstr>PowerPoint Presentation</vt:lpstr>
      <vt:lpstr>PowerPoint Presentation</vt:lpstr>
      <vt:lpstr>PowerPoint Presentation</vt:lpstr>
      <vt:lpstr>CSS Media Types</vt:lpstr>
      <vt:lpstr>PowerPoint Presentation</vt:lpstr>
      <vt:lpstr>Wikipedia</vt:lpstr>
      <vt:lpstr>Wikipedia – print view</vt:lpstr>
      <vt:lpstr>PowerPoint Presentation</vt:lpstr>
      <vt:lpstr>PowerPoint Presentation</vt:lpstr>
      <vt:lpstr>PowerPoint Presentation</vt:lpstr>
      <vt:lpstr>http://csszengarden.com/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http://www.csszengarden.com/</vt:lpstr>
      <vt:lpstr>Real world</vt:lpstr>
      <vt:lpstr>Red</vt:lpstr>
      <vt:lpstr>Colorblind</vt:lpstr>
      <vt:lpstr>PowerPoint Presentation</vt:lpstr>
      <vt:lpstr>Use proper class names</vt:lpstr>
      <vt:lpstr>Language</vt:lpstr>
      <vt:lpstr>PowerPoint Presentation</vt:lpstr>
      <vt:lpstr>Semantic markup</vt:lpstr>
      <vt:lpstr>Rich snippets</vt:lpstr>
      <vt:lpstr>Microformats</vt:lpstr>
      <vt:lpstr>Microformats</vt:lpstr>
      <vt:lpstr>PowerPoint Presentation</vt:lpstr>
      <vt:lpstr>Microdata</vt:lpstr>
      <vt:lpstr>PowerPoint Presentation</vt:lpstr>
      <vt:lpstr>PowerPoint Presentation</vt:lpstr>
      <vt:lpstr>Screen</vt:lpstr>
      <vt:lpstr>PowerPoint Presentation</vt:lpstr>
      <vt:lpstr>PowerPoint Presentation</vt:lpstr>
      <vt:lpstr>PowerPoint Presentation</vt:lpstr>
      <vt:lpstr>Real content (TODO)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– lecture 1</dc:title>
  <dc:creator>Sonejka</dc:creator>
  <cp:lastModifiedBy>Dzmitry Varabei</cp:lastModifiedBy>
  <cp:revision>508</cp:revision>
  <dcterms:created xsi:type="dcterms:W3CDTF">2009-11-07T10:35:59Z</dcterms:created>
  <dcterms:modified xsi:type="dcterms:W3CDTF">2014-10-15T14:47:45Z</dcterms:modified>
</cp:coreProperties>
</file>